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4" r:id="rId2"/>
    <p:sldId id="310" r:id="rId3"/>
    <p:sldId id="285" r:id="rId4"/>
    <p:sldId id="309" r:id="rId5"/>
    <p:sldId id="311" r:id="rId6"/>
    <p:sldId id="313" r:id="rId7"/>
    <p:sldId id="293" r:id="rId8"/>
    <p:sldId id="296" r:id="rId9"/>
    <p:sldId id="308" r:id="rId10"/>
    <p:sldId id="302" r:id="rId11"/>
    <p:sldId id="303" r:id="rId12"/>
    <p:sldId id="292" r:id="rId13"/>
    <p:sldId id="304" r:id="rId14"/>
    <p:sldId id="306" r:id="rId15"/>
    <p:sldId id="312" r:id="rId16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8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>
      <p:cViewPr varScale="1">
        <p:scale>
          <a:sx n="133" d="100"/>
          <a:sy n="133" d="100"/>
        </p:scale>
        <p:origin x="930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FEFFD-1839-476B-9672-45A542192D2A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00E2D-3351-4568-AE07-5AD336A820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068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Google Shape;51;g7e471ed578_0_0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5123" name="Google Shape;52;g7e471ed578_0_0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altLang="ru-RU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10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6323" y="671575"/>
            <a:ext cx="5933224" cy="44138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588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1_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393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59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3425" y="214757"/>
            <a:ext cx="56629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7761C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3524" y="813663"/>
            <a:ext cx="7810500" cy="1076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>
        <a:defRPr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18.png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371/journal.pone.0108250.g004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54;p13"/>
          <p:cNvSpPr txBox="1">
            <a:spLocks noGrp="1"/>
          </p:cNvSpPr>
          <p:nvPr>
            <p:ph type="ctrTitle" idx="4294967295"/>
          </p:nvPr>
        </p:nvSpPr>
        <p:spPr>
          <a:xfrm>
            <a:off x="1524000" y="2344758"/>
            <a:ext cx="5798074" cy="690474"/>
          </a:xfrm>
        </p:spPr>
        <p:txBody>
          <a:bodyPr>
            <a:noAutofit/>
          </a:bodyPr>
          <a:lstStyle/>
          <a:p>
            <a:pPr marR="5080" indent="12700" algn="ctr">
              <a:lnSpc>
                <a:spcPct val="100499"/>
              </a:lnSpc>
              <a:spcBef>
                <a:spcPts val="85"/>
              </a:spcBef>
            </a:pPr>
            <a:r>
              <a:rPr lang="kk-KZ" sz="2000" dirty="0">
                <a:solidFill>
                  <a:srgbClr val="C00000"/>
                </a:solidFill>
                <a:latin typeface="+mn-lt"/>
              </a:rPr>
              <a:t>Азоты бар гетероциклдердің негізінде фармацевтикалық препараттарды синтездеу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099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34136" y="3293753"/>
            <a:ext cx="8520112" cy="792162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595959"/>
              </a:buClr>
            </a:pP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Дәріс</a:t>
            </a:r>
            <a:r>
              <a:rPr lang="ru-RU" alt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оқыған</a:t>
            </a:r>
            <a:r>
              <a:rPr lang="ru-RU" alt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: </a:t>
            </a: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х.ғ.к</a:t>
            </a:r>
            <a:r>
              <a:rPr lang="ru-RU" alt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. </a:t>
            </a: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Берғанаева</a:t>
            </a:r>
            <a:r>
              <a:rPr lang="ru-RU" alt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Гүлзат</a:t>
            </a:r>
            <a:r>
              <a:rPr lang="ru-RU" alt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Ерғазықызы</a:t>
            </a:r>
            <a:endParaRPr lang="ru-RU" altLang="ru-RU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4101" name="Прямоугольник 2"/>
          <p:cNvSpPr>
            <a:spLocks noChangeArrowheads="1"/>
          </p:cNvSpPr>
          <p:nvPr/>
        </p:nvSpPr>
        <p:spPr bwMode="auto">
          <a:xfrm>
            <a:off x="1866311" y="322984"/>
            <a:ext cx="54557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ə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л-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Фараби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атындағы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Қазақ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Ұлттық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Университеті</a:t>
            </a:r>
            <a:endParaRPr lang="ru-RU" altLang="ru-RU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/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жəне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химиялық</a:t>
            </a:r>
            <a:r>
              <a:rPr lang="ru-RU" altLang="ru-RU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технология </a:t>
            </a:r>
            <a:r>
              <a:rPr lang="ru-RU" altLang="ru-RU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факультеті</a:t>
            </a:r>
            <a:endParaRPr lang="ru-RU" altLang="ru-RU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60" y="104278"/>
            <a:ext cx="1227755" cy="1353568"/>
          </a:xfrm>
          <a:prstGeom prst="rect">
            <a:avLst/>
          </a:prstGeom>
        </p:spPr>
      </p:pic>
      <p:pic>
        <p:nvPicPr>
          <p:cNvPr id="11" name="Picture 4" descr="https://ihn.kz/images/chem-lab-coop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565" y="137683"/>
            <a:ext cx="1286759" cy="128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90207C-32BF-43D7-9C8E-0432B04869AB}"/>
              </a:ext>
            </a:extLst>
          </p:cNvPr>
          <p:cNvSpPr txBox="1"/>
          <p:nvPr/>
        </p:nvSpPr>
        <p:spPr>
          <a:xfrm>
            <a:off x="1866311" y="17389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+mn-lt"/>
              </a:rPr>
              <a:t>Дәріс 1</a:t>
            </a:r>
            <a:r>
              <a:rPr lang="en-GB" b="1" dirty="0">
                <a:latin typeface="+mn-lt"/>
              </a:rPr>
              <a:t>0</a:t>
            </a:r>
            <a:endParaRPr lang="ru-KZ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2353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зарисовка, Шрифт, белый, символ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270CA2AC-33C4-5D01-3E36-4A5D5A030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1788557"/>
            <a:ext cx="7029450" cy="2209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3550C2-95F2-8DDF-5BE1-89DB0C5EC686}"/>
              </a:ext>
            </a:extLst>
          </p:cNvPr>
          <p:cNvSpPr txBox="1"/>
          <p:nvPr/>
        </p:nvSpPr>
        <p:spPr>
          <a:xfrm>
            <a:off x="1905000" y="266175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+mj-lt"/>
              </a:rPr>
              <a:t>Изониазид</a:t>
            </a:r>
            <a:endParaRPr lang="ru-KZ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7465FC-61CE-3BAB-6FFE-C71C68774CBD}"/>
              </a:ext>
            </a:extLst>
          </p:cNvPr>
          <p:cNvSpPr txBox="1"/>
          <p:nvPr/>
        </p:nvSpPr>
        <p:spPr>
          <a:xfrm>
            <a:off x="371475" y="734978"/>
            <a:ext cx="6553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Изониазидті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алудың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негізгі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әдісі</a:t>
            </a:r>
            <a:r>
              <a:rPr lang="ru-KZ" sz="1400" dirty="0">
                <a:latin typeface="+mn-lt"/>
              </a:rPr>
              <a:t> —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хлорангидридке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айналдыру</a:t>
            </a:r>
            <a:r>
              <a:rPr lang="ru-KZ" sz="1400" dirty="0">
                <a:latin typeface="+mn-lt"/>
              </a:rPr>
              <a:t>,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одан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кейін</a:t>
            </a:r>
            <a:r>
              <a:rPr lang="ru-KZ" sz="1400" dirty="0">
                <a:latin typeface="+mn-lt"/>
              </a:rPr>
              <a:t> осы </a:t>
            </a:r>
            <a:r>
              <a:rPr lang="ru-KZ" sz="1400" dirty="0" err="1">
                <a:latin typeface="+mn-lt"/>
              </a:rPr>
              <a:t>хлорангидридтен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этил </a:t>
            </a:r>
            <a:r>
              <a:rPr lang="ru-KZ" sz="1400" dirty="0" err="1">
                <a:latin typeface="+mn-lt"/>
              </a:rPr>
              <a:t>эфирін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синтездеу</a:t>
            </a:r>
            <a:r>
              <a:rPr lang="ru-KZ" sz="1400" dirty="0">
                <a:latin typeface="+mn-lt"/>
              </a:rPr>
              <a:t>.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Алынған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этил </a:t>
            </a:r>
            <a:r>
              <a:rPr lang="ru-KZ" sz="1400" dirty="0" err="1">
                <a:latin typeface="+mn-lt"/>
              </a:rPr>
              <a:t>эфирін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спирттік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ортада</a:t>
            </a:r>
            <a:r>
              <a:rPr lang="ru-KZ" sz="1400" dirty="0">
                <a:latin typeface="+mn-lt"/>
              </a:rPr>
              <a:t> 85%-</a:t>
            </a:r>
            <a:r>
              <a:rPr lang="ru-KZ" sz="1400" dirty="0" err="1">
                <a:latin typeface="+mn-lt"/>
              </a:rPr>
              <a:t>дық</a:t>
            </a:r>
            <a:r>
              <a:rPr lang="ru-KZ" sz="1400" dirty="0">
                <a:latin typeface="+mn-lt"/>
              </a:rPr>
              <a:t> гидразингидрат </a:t>
            </a:r>
            <a:r>
              <a:rPr lang="ru-KZ" sz="1400" dirty="0" err="1">
                <a:latin typeface="+mn-lt"/>
              </a:rPr>
              <a:t>ерітіндісімен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өңдеу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арқылы</a:t>
            </a:r>
            <a:r>
              <a:rPr lang="ru-KZ" sz="1400" dirty="0">
                <a:latin typeface="+mn-lt"/>
              </a:rPr>
              <a:t> изониазид </a:t>
            </a:r>
            <a:r>
              <a:rPr lang="ru-KZ" sz="1400" dirty="0" err="1">
                <a:latin typeface="+mn-lt"/>
              </a:rPr>
              <a:t>алынады</a:t>
            </a:r>
            <a:r>
              <a:rPr lang="ru-KZ" sz="1400" dirty="0">
                <a:latin typeface="+mn-lt"/>
              </a:rPr>
              <a:t>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B4718E7-3B4A-DCEA-04D6-4F4D163F40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10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441336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зарисовка, белый, Шрифт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24D688C1-3312-31ED-A4B4-8BFF73A3A2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15" r="8591"/>
          <a:stretch>
            <a:fillRect/>
          </a:stretch>
        </p:blipFill>
        <p:spPr>
          <a:xfrm>
            <a:off x="4471958" y="1580554"/>
            <a:ext cx="4038600" cy="11572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EDD4E0-9EB5-E679-0711-7D47505CBD9D}"/>
              </a:ext>
            </a:extLst>
          </p:cNvPr>
          <p:cNvSpPr txBox="1"/>
          <p:nvPr/>
        </p:nvSpPr>
        <p:spPr>
          <a:xfrm>
            <a:off x="304800" y="133350"/>
            <a:ext cx="716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>
                <a:latin typeface="+mn-lt"/>
              </a:rPr>
              <a:t>А.Б. </a:t>
            </a:r>
            <a:r>
              <a:rPr lang="ru-KZ" sz="1400" dirty="0" err="1">
                <a:latin typeface="+mn-lt"/>
              </a:rPr>
              <a:t>Бектұров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атындағы</a:t>
            </a:r>
            <a:r>
              <a:rPr lang="ru-KZ" sz="1400" dirty="0">
                <a:latin typeface="+mn-lt"/>
              </a:rPr>
              <a:t> Химия </a:t>
            </a:r>
            <a:r>
              <a:rPr lang="ru-KZ" sz="1400" dirty="0" err="1">
                <a:latin typeface="+mn-lt"/>
              </a:rPr>
              <a:t>ғылымдары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институтында</a:t>
            </a:r>
            <a:r>
              <a:rPr lang="ru-KZ" sz="1400" dirty="0">
                <a:latin typeface="+mn-lt"/>
              </a:rPr>
              <a:t> (Алматы қ.)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нитрилінен</a:t>
            </a:r>
            <a:r>
              <a:rPr lang="ru-KZ" sz="1400" dirty="0">
                <a:latin typeface="+mn-lt"/>
              </a:rPr>
              <a:t> изониазид </a:t>
            </a:r>
            <a:r>
              <a:rPr lang="ru-KZ" sz="1400" dirty="0" err="1">
                <a:latin typeface="+mn-lt"/>
              </a:rPr>
              <a:t>алу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бойынша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каталитикалық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әдіс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жасалған</a:t>
            </a:r>
            <a:r>
              <a:rPr lang="ru-KZ" sz="1400" dirty="0">
                <a:latin typeface="+mn-lt"/>
              </a:rPr>
              <a:t>.</a:t>
            </a:r>
            <a:r>
              <a:rPr lang="kk-KZ" sz="1400" dirty="0">
                <a:latin typeface="+mn-lt"/>
              </a:rPr>
              <a:t> </a:t>
            </a:r>
            <a:endParaRPr lang="ru-KZ" sz="14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66F83-5C5A-BAAD-E2B2-6EA402DD0433}"/>
              </a:ext>
            </a:extLst>
          </p:cNvPr>
          <p:cNvSpPr txBox="1"/>
          <p:nvPr/>
        </p:nvSpPr>
        <p:spPr>
          <a:xfrm>
            <a:off x="381000" y="3632575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Бұл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әдіспен</a:t>
            </a:r>
            <a:r>
              <a:rPr lang="ru-KZ" sz="1400" dirty="0">
                <a:latin typeface="+mn-lt"/>
              </a:rPr>
              <a:t> изониазид </a:t>
            </a:r>
            <a:r>
              <a:rPr lang="ru-KZ" sz="1400" dirty="0" err="1">
                <a:latin typeface="+mn-lt"/>
              </a:rPr>
              <a:t>алудың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кемшіліктері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мыналарға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жатады</a:t>
            </a:r>
            <a:r>
              <a:rPr lang="ru-KZ" sz="1400" dirty="0">
                <a:latin typeface="+mn-lt"/>
              </a:rPr>
              <a:t>:</a:t>
            </a:r>
            <a:r>
              <a:rPr lang="kk-KZ" sz="1400" dirty="0">
                <a:latin typeface="+mn-lt"/>
              </a:rPr>
              <a:t> п</a:t>
            </a:r>
            <a:r>
              <a:rPr lang="ru-KZ" sz="1400" dirty="0" err="1">
                <a:latin typeface="+mn-lt"/>
              </a:rPr>
              <a:t>роцесс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жоғары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температурада</a:t>
            </a:r>
            <a:r>
              <a:rPr lang="ru-KZ" sz="1400" dirty="0">
                <a:latin typeface="+mn-lt"/>
              </a:rPr>
              <a:t> (340–380 °C) </a:t>
            </a:r>
            <a:r>
              <a:rPr lang="ru-KZ" sz="1400" dirty="0" err="1">
                <a:latin typeface="+mn-lt"/>
              </a:rPr>
              <a:t>жүргізіледі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және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қымбат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әрі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уытты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металдардың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оксидтері</a:t>
            </a:r>
            <a:r>
              <a:rPr lang="ru-KZ" sz="1400" dirty="0">
                <a:latin typeface="+mn-lt"/>
              </a:rPr>
              <a:t> катализатор </a:t>
            </a:r>
            <a:r>
              <a:rPr lang="ru-KZ" sz="1400" dirty="0" err="1">
                <a:latin typeface="+mn-lt"/>
              </a:rPr>
              <a:t>ретінде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қолданылады</a:t>
            </a:r>
            <a:r>
              <a:rPr lang="ru-KZ" sz="1400" dirty="0">
                <a:latin typeface="+mn-lt"/>
              </a:rPr>
              <a:t>;</a:t>
            </a:r>
            <a:r>
              <a:rPr lang="kk-KZ" sz="1400" dirty="0">
                <a:latin typeface="+mn-lt"/>
              </a:rPr>
              <a:t> ж</a:t>
            </a:r>
            <a:r>
              <a:rPr lang="ru-KZ" sz="1400" dirty="0" err="1">
                <a:latin typeface="+mn-lt"/>
              </a:rPr>
              <a:t>абдықтың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күрделілігі</a:t>
            </a:r>
            <a:r>
              <a:rPr lang="ru-KZ" sz="1400" dirty="0">
                <a:latin typeface="+mn-lt"/>
              </a:rPr>
              <a:t> мен </a:t>
            </a:r>
            <a:r>
              <a:rPr lang="ru-KZ" sz="1400" dirty="0" err="1">
                <a:latin typeface="+mn-lt"/>
              </a:rPr>
              <a:t>қымбаттылығы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процесті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жүзеге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асыруды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қиындатады</a:t>
            </a:r>
            <a:r>
              <a:rPr lang="ru-KZ" sz="1400" dirty="0">
                <a:latin typeface="+mn-lt"/>
              </a:rPr>
              <a:t>;</a:t>
            </a:r>
            <a:r>
              <a:rPr lang="kk-KZ" sz="1400" dirty="0">
                <a:latin typeface="+mn-lt"/>
              </a:rPr>
              <a:t> э</a:t>
            </a:r>
            <a:r>
              <a:rPr lang="ru-KZ" sz="1400" dirty="0" err="1">
                <a:latin typeface="+mn-lt"/>
              </a:rPr>
              <a:t>нергия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шығыны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жоғары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және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уақытты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көп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қажет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етеді</a:t>
            </a:r>
            <a:r>
              <a:rPr lang="ru-KZ" sz="1400" dirty="0">
                <a:latin typeface="+mn-lt"/>
              </a:rPr>
              <a:t>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D1C58B5-B489-1641-E911-C5AF05E689F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11</a:t>
            </a:fld>
            <a:endParaRPr lang="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5455A9-751A-667C-42A6-8855606A79C6}"/>
              </a:ext>
            </a:extLst>
          </p:cNvPr>
          <p:cNvSpPr txBox="1"/>
          <p:nvPr/>
        </p:nvSpPr>
        <p:spPr>
          <a:xfrm>
            <a:off x="228600" y="979876"/>
            <a:ext cx="39624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Бұл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әдіс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үш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сатыдан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тұрады</a:t>
            </a:r>
            <a:r>
              <a:rPr lang="ru-KZ" sz="1400" dirty="0">
                <a:latin typeface="+mn-lt"/>
              </a:rPr>
              <a:t>:</a:t>
            </a:r>
          </a:p>
          <a:p>
            <a:pPr marL="360363" indent="-342900" algn="just">
              <a:buFont typeface="+mj-lt"/>
              <a:buAutoNum type="arabicPeriod"/>
            </a:pPr>
            <a:r>
              <a:rPr lang="ru-KZ" sz="1400" dirty="0">
                <a:latin typeface="+mn-lt"/>
              </a:rPr>
              <a:t>4-метилпиридинді </a:t>
            </a:r>
            <a:r>
              <a:rPr lang="ru-KZ" sz="1400" dirty="0" err="1">
                <a:latin typeface="+mn-lt"/>
              </a:rPr>
              <a:t>аммонолиздеу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арқылы</a:t>
            </a:r>
            <a:r>
              <a:rPr lang="ru-KZ" sz="1400" dirty="0">
                <a:latin typeface="+mn-lt"/>
              </a:rPr>
              <a:t> 4-цианпиридин (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нитрилі</a:t>
            </a:r>
            <a:r>
              <a:rPr lang="ru-KZ" sz="1400" dirty="0">
                <a:latin typeface="+mn-lt"/>
              </a:rPr>
              <a:t>) </a:t>
            </a:r>
            <a:r>
              <a:rPr lang="ru-KZ" sz="1400" dirty="0" err="1">
                <a:latin typeface="+mn-lt"/>
              </a:rPr>
              <a:t>синтезделеді</a:t>
            </a:r>
            <a:r>
              <a:rPr lang="ru-KZ" sz="1400" dirty="0">
                <a:latin typeface="+mn-lt"/>
              </a:rPr>
              <a:t>;</a:t>
            </a:r>
          </a:p>
          <a:p>
            <a:pPr marL="360363" indent="-342900" algn="just">
              <a:buFont typeface="+mj-lt"/>
              <a:buAutoNum type="arabicPeriod"/>
            </a:pPr>
            <a:r>
              <a:rPr lang="ru-KZ" sz="1400" dirty="0" err="1">
                <a:latin typeface="+mn-lt"/>
              </a:rPr>
              <a:t>алынған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нитрилі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сулы-сілтілік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гидролизге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ұшырап</a:t>
            </a:r>
            <a:r>
              <a:rPr lang="ru-KZ" sz="1400" dirty="0">
                <a:latin typeface="+mn-lt"/>
              </a:rPr>
              <a:t>,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амиді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түзіледі</a:t>
            </a:r>
            <a:r>
              <a:rPr lang="ru-KZ" sz="1400" dirty="0">
                <a:latin typeface="+mn-lt"/>
              </a:rPr>
              <a:t>;</a:t>
            </a:r>
          </a:p>
          <a:p>
            <a:pPr marL="360363" indent="-342900" algn="just">
              <a:buFont typeface="+mj-lt"/>
              <a:buAutoNum type="arabicPeriod"/>
            </a:pP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амидін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гидразингидраттың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әсерімен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өңдеу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нәтижесінде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изоникотин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гидразиді</a:t>
            </a:r>
            <a:r>
              <a:rPr lang="ru-KZ" sz="1400" dirty="0">
                <a:latin typeface="+mn-lt"/>
              </a:rPr>
              <a:t> (изониазид) </a:t>
            </a:r>
            <a:r>
              <a:rPr lang="ru-KZ" sz="1400" dirty="0" err="1">
                <a:latin typeface="+mn-lt"/>
              </a:rPr>
              <a:t>алынады</a:t>
            </a:r>
            <a:r>
              <a:rPr lang="ru-KZ" sz="14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4835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4F3B33-BA6D-FE98-F7D5-2183005F7266}"/>
              </a:ext>
            </a:extLst>
          </p:cNvPr>
          <p:cNvSpPr txBox="1"/>
          <p:nvPr/>
        </p:nvSpPr>
        <p:spPr>
          <a:xfrm>
            <a:off x="304800" y="271964"/>
            <a:ext cx="7511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+mj-lt"/>
              </a:rPr>
              <a:t>Нифедипин</a:t>
            </a:r>
            <a:r>
              <a:rPr lang="ru-RU" sz="1400" dirty="0">
                <a:latin typeface="+mj-lt"/>
              </a:rPr>
              <a:t> — 2,6-диметил-4-(2-нитрофенил)-1,4-дигидропиридин-3,5-дикарбон </a:t>
            </a:r>
            <a:r>
              <a:rPr lang="ru-RU" sz="1400" dirty="0" err="1">
                <a:latin typeface="+mj-lt"/>
              </a:rPr>
              <a:t>қышқылының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диметил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эфирі</a:t>
            </a:r>
            <a:r>
              <a:rPr lang="ru-RU" sz="1400" dirty="0">
                <a:latin typeface="+mj-lt"/>
              </a:rPr>
              <a:t>.</a:t>
            </a:r>
            <a:endParaRPr lang="ru-KZ" sz="14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7B9A08-95BE-4ED4-803A-BAF146FDC1BB}"/>
              </a:ext>
            </a:extLst>
          </p:cNvPr>
          <p:cNvSpPr txBox="1"/>
          <p:nvPr/>
        </p:nvSpPr>
        <p:spPr>
          <a:xfrm>
            <a:off x="304800" y="903780"/>
            <a:ext cx="6781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b="1" dirty="0" err="1">
                <a:solidFill>
                  <a:srgbClr val="C00000"/>
                </a:solidFill>
                <a:latin typeface="+mn-lt"/>
              </a:rPr>
              <a:t>Гипотензивті</a:t>
            </a:r>
            <a:r>
              <a:rPr lang="ru-KZ" sz="1400" b="1" dirty="0">
                <a:solidFill>
                  <a:srgbClr val="C00000"/>
                </a:solidFill>
                <a:latin typeface="+mn-lt"/>
              </a:rPr>
              <a:t> препарат</a:t>
            </a:r>
          </a:p>
        </p:txBody>
      </p:sp>
      <p:pic>
        <p:nvPicPr>
          <p:cNvPr id="9" name="Рисунок 8" descr="Изображение выглядит как текст, снимок экрана, дизайн, иллюстрац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895D3C8-F378-1C1A-AA28-C8FA8ADE6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00" y="1428750"/>
            <a:ext cx="7330440" cy="22149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64B8AC-0C41-EAF9-B7F6-8FF49FEB95AF}"/>
              </a:ext>
            </a:extLst>
          </p:cNvPr>
          <p:cNvSpPr txBox="1"/>
          <p:nvPr/>
        </p:nvSpPr>
        <p:spPr>
          <a:xfrm>
            <a:off x="457200" y="3714750"/>
            <a:ext cx="7239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Нифедипинді</a:t>
            </a:r>
            <a:r>
              <a:rPr lang="ru-KZ" sz="1400" dirty="0">
                <a:latin typeface="+mn-lt"/>
              </a:rPr>
              <a:t> 2-нитробензальдегид пен </a:t>
            </a:r>
            <a:r>
              <a:rPr lang="ru-KZ" sz="1400" dirty="0" err="1">
                <a:latin typeface="+mn-lt"/>
              </a:rPr>
              <a:t>ацетосірке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метил </a:t>
            </a:r>
            <a:r>
              <a:rPr lang="ru-KZ" sz="1400" dirty="0" err="1">
                <a:latin typeface="+mn-lt"/>
              </a:rPr>
              <a:t>эфирінен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синтездейді</a:t>
            </a:r>
            <a:r>
              <a:rPr lang="ru-KZ" sz="1400" dirty="0">
                <a:latin typeface="+mn-lt"/>
              </a:rPr>
              <a:t>. Реакция </a:t>
            </a:r>
            <a:r>
              <a:rPr lang="ru-KZ" sz="1400" dirty="0" err="1">
                <a:latin typeface="+mn-lt"/>
              </a:rPr>
              <a:t>еріткіш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ортада</a:t>
            </a:r>
            <a:r>
              <a:rPr lang="ru-KZ" sz="1400" dirty="0">
                <a:latin typeface="+mn-lt"/>
              </a:rPr>
              <a:t> (</a:t>
            </a:r>
            <a:r>
              <a:rPr lang="ru-KZ" sz="1400" dirty="0" err="1">
                <a:latin typeface="+mn-lt"/>
              </a:rPr>
              <a:t>көбіне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метанолда</a:t>
            </a:r>
            <a:r>
              <a:rPr lang="ru-KZ" sz="1400" dirty="0">
                <a:latin typeface="+mn-lt"/>
              </a:rPr>
              <a:t>) </a:t>
            </a:r>
            <a:r>
              <a:rPr lang="ru-KZ" sz="1400" dirty="0" err="1">
                <a:latin typeface="+mn-lt"/>
              </a:rPr>
              <a:t>аммиактың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немесе</a:t>
            </a:r>
            <a:r>
              <a:rPr lang="ru-KZ" sz="1400" dirty="0">
                <a:latin typeface="+mn-lt"/>
              </a:rPr>
              <a:t> аммоний </a:t>
            </a:r>
            <a:r>
              <a:rPr lang="ru-KZ" sz="1400" dirty="0" err="1">
                <a:latin typeface="+mn-lt"/>
              </a:rPr>
              <a:t>тұздарының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қатысуымен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жүреді</a:t>
            </a:r>
            <a:r>
              <a:rPr lang="ru-KZ" sz="1400" dirty="0">
                <a:latin typeface="+mn-lt"/>
              </a:rPr>
              <a:t>. </a:t>
            </a:r>
            <a:r>
              <a:rPr lang="ru-KZ" sz="1400" dirty="0" err="1">
                <a:latin typeface="+mn-lt"/>
              </a:rPr>
              <a:t>Нифедипиннің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шығымы</a:t>
            </a:r>
            <a:r>
              <a:rPr lang="ru-KZ" sz="1400" dirty="0">
                <a:latin typeface="+mn-lt"/>
              </a:rPr>
              <a:t> 65–85% </a:t>
            </a:r>
            <a:r>
              <a:rPr lang="ru-KZ" sz="1400" dirty="0" err="1">
                <a:latin typeface="+mn-lt"/>
              </a:rPr>
              <a:t>құрайды</a:t>
            </a:r>
            <a:r>
              <a:rPr lang="ru-KZ" sz="1400" dirty="0">
                <a:latin typeface="+mn-lt"/>
              </a:rPr>
              <a:t>.</a:t>
            </a:r>
          </a:p>
        </p:txBody>
      </p:sp>
      <p:sp>
        <p:nvSpPr>
          <p:cNvPr id="2" name="Номер слайда 9">
            <a:extLst>
              <a:ext uri="{FF2B5EF4-FFF2-40B4-BE49-F238E27FC236}">
                <a16:creationId xmlns:a16="http://schemas.microsoft.com/office/drawing/2014/main" id="{D2100F96-8F5D-ED1A-FBCE-9EF02A0E03A0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12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08585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диаграмма, зарисовка, оригами, шабло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17443B3-FC02-ACDA-3942-4594796CA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08" y="192001"/>
            <a:ext cx="3276600" cy="2579272"/>
          </a:xfrm>
          <a:prstGeom prst="rect">
            <a:avLst/>
          </a:prstGeom>
        </p:spPr>
      </p:pic>
      <p:pic>
        <p:nvPicPr>
          <p:cNvPr id="6" name="Рисунок 5" descr="Изображение выглядит как диаграмма, текст, зарисовка, белый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B9FC2AC-6D71-2740-0EA5-5C285574F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565" y="3032405"/>
            <a:ext cx="4217670" cy="1789314"/>
          </a:xfrm>
          <a:prstGeom prst="rect">
            <a:avLst/>
          </a:prstGeom>
        </p:spPr>
      </p:pic>
      <p:pic>
        <p:nvPicPr>
          <p:cNvPr id="8" name="Рисунок 7" descr="Изображение выглядит как зарисовка, диаграмма, дизайн, шабло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BEA1409-8E6B-808E-3CCA-F97A9D4B07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285829"/>
            <a:ext cx="1466850" cy="15621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278AA9-9E9E-7D73-DB4C-4F539A132A67}"/>
              </a:ext>
            </a:extLst>
          </p:cNvPr>
          <p:cNvSpPr txBox="1"/>
          <p:nvPr/>
        </p:nvSpPr>
        <p:spPr>
          <a:xfrm>
            <a:off x="397192" y="2680050"/>
            <a:ext cx="3962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Наркотикалық</a:t>
            </a:r>
            <a:r>
              <a:rPr lang="ru-KZ" sz="1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емес</a:t>
            </a:r>
            <a:r>
              <a:rPr lang="ru-KZ" sz="1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анальгетиктер</a:t>
            </a:r>
            <a:endParaRPr lang="ru-KZ" sz="1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2153DF-2BFF-AA55-F4FD-0A365641F3B3}"/>
              </a:ext>
            </a:extLst>
          </p:cNvPr>
          <p:cNvSpPr txBox="1"/>
          <p:nvPr/>
        </p:nvSpPr>
        <p:spPr>
          <a:xfrm>
            <a:off x="457200" y="11926"/>
            <a:ext cx="4419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Наркотикалық</a:t>
            </a:r>
            <a:r>
              <a:rPr lang="ru-KZ" sz="1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әсері</a:t>
            </a:r>
            <a:r>
              <a:rPr lang="ru-KZ" sz="1400" b="1" dirty="0">
                <a:solidFill>
                  <a:srgbClr val="C00000"/>
                </a:solidFill>
                <a:latin typeface="+mj-lt"/>
              </a:rPr>
              <a:t> бар </a:t>
            </a:r>
            <a:r>
              <a:rPr lang="ru-KZ" sz="1400" b="1" dirty="0" err="1">
                <a:solidFill>
                  <a:srgbClr val="C00000"/>
                </a:solidFill>
                <a:latin typeface="+mj-lt"/>
              </a:rPr>
              <a:t>анальгетиктер</a:t>
            </a:r>
            <a:endParaRPr lang="ru-KZ" sz="1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1587D4-0A57-309A-5009-D6CBF80961E9}"/>
              </a:ext>
            </a:extLst>
          </p:cNvPr>
          <p:cNvSpPr txBox="1"/>
          <p:nvPr/>
        </p:nvSpPr>
        <p:spPr>
          <a:xfrm>
            <a:off x="381000" y="358253"/>
            <a:ext cx="487605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Бұл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топтағы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тиімді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ауырсынуды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басатын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дәрілерді</a:t>
            </a:r>
            <a:r>
              <a:rPr lang="ru-KZ" sz="1400" dirty="0">
                <a:latin typeface="+mn-lt"/>
              </a:rPr>
              <a:t> (</a:t>
            </a:r>
            <a:r>
              <a:rPr lang="ru-KZ" sz="1400" dirty="0" err="1">
                <a:latin typeface="+mn-lt"/>
              </a:rPr>
              <a:t>анальгетиктерді</a:t>
            </a:r>
            <a:r>
              <a:rPr lang="ru-KZ" sz="1400" dirty="0">
                <a:latin typeface="+mn-lt"/>
              </a:rPr>
              <a:t>) </a:t>
            </a:r>
            <a:r>
              <a:rPr lang="ru-KZ" sz="1400" dirty="0" err="1">
                <a:latin typeface="+mn-lt"/>
              </a:rPr>
              <a:t>жасау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идеясы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морфиннің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фенантренизохинолин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құрылымын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және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апиында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кездесетін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басқа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алкалоидтарды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зерттеу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нәтижесінде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пайда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болды</a:t>
            </a:r>
            <a:r>
              <a:rPr lang="ru-KZ" sz="1400" dirty="0">
                <a:latin typeface="+mn-lt"/>
              </a:rPr>
              <a:t>.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>
                <a:latin typeface="+mn-lt"/>
              </a:rPr>
              <a:t>Пиперидин </a:t>
            </a:r>
            <a:r>
              <a:rPr lang="ru-KZ" sz="1400" dirty="0" err="1">
                <a:latin typeface="+mn-lt"/>
              </a:rPr>
              <a:t>туындыларына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негізделген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анальгетиктердің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жалпы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формуласы</a:t>
            </a:r>
            <a:r>
              <a:rPr lang="ru-KZ" sz="1400" dirty="0">
                <a:latin typeface="+mn-lt"/>
              </a:rPr>
              <a:t> (1) морфин </a:t>
            </a:r>
            <a:r>
              <a:rPr lang="ru-KZ" sz="1400" dirty="0" err="1">
                <a:latin typeface="+mn-lt"/>
              </a:rPr>
              <a:t>молекуласының</a:t>
            </a:r>
            <a:r>
              <a:rPr lang="ru-KZ" sz="1400" dirty="0">
                <a:latin typeface="+mn-lt"/>
              </a:rPr>
              <a:t> фенил-</a:t>
            </a:r>
            <a:r>
              <a:rPr lang="ru-KZ" sz="1400" dirty="0" err="1">
                <a:latin typeface="+mn-lt"/>
              </a:rPr>
              <a:t>метилпиперидин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бөлігіне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синтетикалық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ұқсас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ретінде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қарастырылады</a:t>
            </a:r>
            <a:r>
              <a:rPr lang="ru-KZ" sz="1400" dirty="0">
                <a:latin typeface="+mn-lt"/>
              </a:rPr>
              <a:t>.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Бұл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ұқсастық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әсіресе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морфиннің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құрылымдық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формуласын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сәл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өзгеше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түрде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көрсеткенде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айқын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байқалады</a:t>
            </a:r>
            <a:r>
              <a:rPr lang="ru-KZ" sz="1400" dirty="0">
                <a:latin typeface="+mn-lt"/>
              </a:rPr>
              <a:t>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DA23BE-F29D-2074-F68D-E1F1F77BAE2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13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755587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зарисовка, диаграмма, скелет, оригами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2BAEFF9-F343-3106-C33E-5890F24AE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28750"/>
            <a:ext cx="7677150" cy="24479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D8CC4A9-5C8C-6154-9FF2-39187895A808}"/>
              </a:ext>
            </a:extLst>
          </p:cNvPr>
          <p:cNvSpPr txBox="1"/>
          <p:nvPr/>
        </p:nvSpPr>
        <p:spPr>
          <a:xfrm>
            <a:off x="470400" y="54414"/>
            <a:ext cx="449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>
                <a:solidFill>
                  <a:srgbClr val="C00000"/>
                </a:solidFill>
                <a:latin typeface="+mj-lt"/>
              </a:rPr>
              <a:t>Промедолдың</a:t>
            </a:r>
            <a:r>
              <a:rPr lang="ru-KZ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b="1" dirty="0" err="1">
                <a:solidFill>
                  <a:srgbClr val="C00000"/>
                </a:solidFill>
                <a:latin typeface="+mj-lt"/>
              </a:rPr>
              <a:t>синтезі</a:t>
            </a:r>
            <a:endParaRPr lang="ru-KZ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73655-0F3A-CAF6-E10A-4DF9C3710DC8}"/>
              </a:ext>
            </a:extLst>
          </p:cNvPr>
          <p:cNvSpPr txBox="1"/>
          <p:nvPr/>
        </p:nvSpPr>
        <p:spPr>
          <a:xfrm>
            <a:off x="457200" y="502683"/>
            <a:ext cx="6705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+mn-lt"/>
              </a:rPr>
              <a:t>Морфиннің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аналогтарын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пиперидол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туындылары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қатарында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синтездеу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жұмысын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>
                <a:latin typeface="+mn-lt"/>
              </a:rPr>
              <a:t>И.Н. Назаров </a:t>
            </a:r>
            <a:r>
              <a:rPr lang="ru-KZ" sz="1400" dirty="0" err="1">
                <a:latin typeface="+mn-lt"/>
              </a:rPr>
              <a:t>және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оның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әріптестері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жүзеге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асырған.Тримепиридин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гидрохлориді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метилвинилаллилкетоннан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келесі</a:t>
            </a:r>
            <a:r>
              <a:rPr lang="ru-KZ" sz="1400" dirty="0">
                <a:latin typeface="+mn-lt"/>
              </a:rPr>
              <a:t> схема </a:t>
            </a:r>
            <a:r>
              <a:rPr lang="ru-KZ" sz="1400" dirty="0" err="1">
                <a:latin typeface="+mn-lt"/>
              </a:rPr>
              <a:t>бойынша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алынады</a:t>
            </a:r>
            <a:r>
              <a:rPr lang="en-GB" sz="1400" dirty="0">
                <a:latin typeface="+mn-lt"/>
              </a:rPr>
              <a:t>:</a:t>
            </a:r>
            <a:endParaRPr lang="ru-KZ" sz="1400" dirty="0">
              <a:latin typeface="+mn-lt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4E7890B-AC5C-F896-E994-3EAFEBB2EE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14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566044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B98992A-6586-B322-FE47-D0B8C34514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15</a:t>
            </a:fld>
            <a:endParaRPr lang="ru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0A2CAD8A-3CA7-03D9-C2E4-5C475B6A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69564"/>
            <a:ext cx="4657725" cy="28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DAD98A-A367-A8A9-2833-528D12A13DA1}"/>
              </a:ext>
            </a:extLst>
          </p:cNvPr>
          <p:cNvSpPr txBox="1"/>
          <p:nvPr/>
        </p:nvSpPr>
        <p:spPr>
          <a:xfrm>
            <a:off x="533400" y="4201552"/>
            <a:ext cx="6858000" cy="46166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b="0" i="0" dirty="0">
                <a:solidFill>
                  <a:srgbClr val="222222"/>
                </a:solidFill>
                <a:effectLst/>
                <a:latin typeface="+mn-lt"/>
              </a:rPr>
              <a:t>Valdez, C. A., Leif, R. N., &amp; Mayer, B. P. (2014). An efficient, optimized synthesis of fentanyl and related analogs. </a:t>
            </a:r>
            <a:r>
              <a:rPr lang="en-US" sz="1200" b="0" i="1" dirty="0" err="1">
                <a:solidFill>
                  <a:srgbClr val="222222"/>
                </a:solidFill>
                <a:effectLst/>
                <a:latin typeface="+mn-lt"/>
              </a:rPr>
              <a:t>PLoS</a:t>
            </a:r>
            <a:r>
              <a:rPr lang="en-US" sz="1200" b="0" i="1" dirty="0">
                <a:solidFill>
                  <a:srgbClr val="222222"/>
                </a:solidFill>
                <a:effectLst/>
                <a:latin typeface="+mn-lt"/>
              </a:rPr>
              <a:t> One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+mn-lt"/>
              </a:rPr>
              <a:t>, </a:t>
            </a:r>
            <a:r>
              <a:rPr lang="en-US" sz="1200" b="0" i="1" dirty="0">
                <a:solidFill>
                  <a:srgbClr val="222222"/>
                </a:solidFill>
                <a:effectLst/>
                <a:latin typeface="+mn-lt"/>
              </a:rPr>
              <a:t>9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+mn-lt"/>
              </a:rPr>
              <a:t>(9), e108250.</a:t>
            </a:r>
            <a:r>
              <a:rPr lang="kk-KZ" sz="1200" b="0" i="0" dirty="0">
                <a:solidFill>
                  <a:srgbClr val="222222"/>
                </a:solidFill>
                <a:effectLst/>
                <a:latin typeface="+mn-lt"/>
              </a:rPr>
              <a:t> 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+mn-lt"/>
                <a:hlinkClick r:id="rId3"/>
              </a:rPr>
              <a:t>https://doi.org/10.1371/journal.pone.0108250.g004</a:t>
            </a:r>
            <a:r>
              <a:rPr lang="kk-KZ" sz="1200" b="0" i="0" dirty="0">
                <a:solidFill>
                  <a:srgbClr val="222222"/>
                </a:solidFill>
                <a:effectLst/>
                <a:latin typeface="+mn-lt"/>
              </a:rPr>
              <a:t> </a:t>
            </a:r>
            <a:endParaRPr lang="ru-KZ" sz="1200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3B7B4D-CDA2-CFA5-F19C-91AC0D9230FF}"/>
              </a:ext>
            </a:extLst>
          </p:cNvPr>
          <p:cNvSpPr txBox="1"/>
          <p:nvPr/>
        </p:nvSpPr>
        <p:spPr>
          <a:xfrm>
            <a:off x="533400" y="75407"/>
            <a:ext cx="449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+mj-lt"/>
              </a:rPr>
              <a:t>Фентанилдің</a:t>
            </a:r>
            <a:r>
              <a:rPr lang="ru-KZ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b="1" dirty="0" err="1">
                <a:solidFill>
                  <a:srgbClr val="C00000"/>
                </a:solidFill>
                <a:latin typeface="+mj-lt"/>
              </a:rPr>
              <a:t>синтезі</a:t>
            </a:r>
            <a:endParaRPr lang="ru-KZ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549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96CECC-D19B-A740-3AE7-A983D03A7D74}"/>
              </a:ext>
            </a:extLst>
          </p:cNvPr>
          <p:cNvSpPr txBox="1"/>
          <p:nvPr/>
        </p:nvSpPr>
        <p:spPr>
          <a:xfrm>
            <a:off x="381000" y="209550"/>
            <a:ext cx="65532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FF0000"/>
                </a:solidFill>
                <a:latin typeface="+mn-lt"/>
              </a:rPr>
              <a:t>СУЛЬФАМИДТЕРДІҢ СИНТЕЗІ</a:t>
            </a:r>
          </a:p>
          <a:p>
            <a:pPr>
              <a:buNone/>
            </a:pPr>
            <a:endParaRPr lang="ru-RU" sz="1400" dirty="0">
              <a:latin typeface="+mn-lt"/>
            </a:endParaRPr>
          </a:p>
          <a:p>
            <a:pPr algn="just">
              <a:buNone/>
            </a:pPr>
            <a:r>
              <a:rPr lang="ru-RU" sz="1400" dirty="0" err="1">
                <a:latin typeface="+mn-lt"/>
              </a:rPr>
              <a:t>Сульфаниламидтер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жүйелі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түрде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алғашқы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микробтарға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қарсы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препараттар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Олардың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химиялық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құрылымы</a:t>
            </a:r>
            <a:r>
              <a:rPr lang="ru-RU" sz="1400" dirty="0">
                <a:latin typeface="+mn-lt"/>
              </a:rPr>
              <a:t> амин </a:t>
            </a:r>
            <a:r>
              <a:rPr lang="ru-RU" sz="1400" dirty="0" err="1">
                <a:latin typeface="+mn-lt"/>
              </a:rPr>
              <a:t>топтары</a:t>
            </a:r>
            <a:r>
              <a:rPr lang="ru-RU" sz="1400" dirty="0">
                <a:latin typeface="+mn-lt"/>
              </a:rPr>
              <a:t> бар бензол </a:t>
            </a:r>
            <a:r>
              <a:rPr lang="ru-RU" sz="1400" dirty="0" err="1">
                <a:latin typeface="+mn-lt"/>
              </a:rPr>
              <a:t>ядросынан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тұрады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топтар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қосылыстың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белсенділігін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қамтамасыз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етеді</a:t>
            </a:r>
            <a:r>
              <a:rPr lang="ru-RU" sz="1400" dirty="0">
                <a:latin typeface="+mn-lt"/>
              </a:rPr>
              <a:t>. Амин </a:t>
            </a:r>
            <a:r>
              <a:rPr lang="ru-RU" sz="1400" dirty="0" err="1">
                <a:latin typeface="+mn-lt"/>
              </a:rPr>
              <a:t>тобы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бауырда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ацетилденіп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белсенділігін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жоғалтады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Көрсетілген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аймақтағы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орынбасардың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түріне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байланысты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дәрінің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белсенділігі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өзгереді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buNone/>
            </a:pPr>
            <a:endParaRPr lang="ru-RU" sz="1400" dirty="0">
              <a:latin typeface="+mn-lt"/>
            </a:endParaRPr>
          </a:p>
          <a:p>
            <a:pPr algn="just">
              <a:buNone/>
            </a:pPr>
            <a:r>
              <a:rPr lang="ru-RU" sz="1400" dirty="0" err="1">
                <a:latin typeface="+mn-lt"/>
              </a:rPr>
              <a:t>Парааминобензой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қышқылына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ұқсастығын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ескере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отырып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сульфаниламидтер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заттың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бәсекелес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тежегіші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әрекет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қышқыл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дигидроптеридинмен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бірге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дигидрофолий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қышқылын</a:t>
            </a:r>
            <a:r>
              <a:rPr lang="ru-RU" sz="1400" dirty="0">
                <a:latin typeface="+mn-lt"/>
              </a:rPr>
              <a:t> — фолий </a:t>
            </a:r>
            <a:r>
              <a:rPr lang="ru-RU" sz="1400" dirty="0" err="1">
                <a:latin typeface="+mn-lt"/>
              </a:rPr>
              <a:t>қышқылының</a:t>
            </a:r>
            <a:r>
              <a:rPr lang="ru-RU" sz="1400" dirty="0">
                <a:latin typeface="+mn-lt"/>
              </a:rPr>
              <a:t> синтез </a:t>
            </a:r>
            <a:r>
              <a:rPr lang="ru-RU" sz="1400" dirty="0" err="1">
                <a:latin typeface="+mn-lt"/>
              </a:rPr>
              <a:t>жолындағы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қосылысты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түзу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үшін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қажет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buNone/>
            </a:pPr>
            <a:endParaRPr lang="ru-RU" sz="1400" dirty="0">
              <a:latin typeface="+mn-lt"/>
            </a:endParaRPr>
          </a:p>
          <a:p>
            <a:pPr algn="just">
              <a:buNone/>
            </a:pPr>
            <a:r>
              <a:rPr lang="ru-RU" sz="1400" dirty="0" err="1">
                <a:latin typeface="+mn-lt"/>
              </a:rPr>
              <a:t>Жоғары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деңгейдегі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организмдерден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айырмашылығы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бактериялар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өздерінің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фолаттарын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өздері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синтездейді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оларды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сыртқы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ортадан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алмайды</a:t>
            </a:r>
            <a:r>
              <a:rPr lang="ru-RU" sz="1400" dirty="0">
                <a:latin typeface="+mn-lt"/>
              </a:rPr>
              <a:t>), </a:t>
            </a:r>
            <a:r>
              <a:rPr lang="ru-RU" sz="1400" dirty="0" err="1">
                <a:latin typeface="+mn-lt"/>
              </a:rPr>
              <a:t>сондықтан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сульфаниламидтер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процесті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тежей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отырып</a:t>
            </a:r>
            <a:r>
              <a:rPr lang="ru-RU" sz="1400" dirty="0">
                <a:latin typeface="+mn-lt"/>
              </a:rPr>
              <a:t>, нуклеин </a:t>
            </a:r>
            <a:r>
              <a:rPr lang="ru-RU" sz="1400" dirty="0" err="1">
                <a:latin typeface="+mn-lt"/>
              </a:rPr>
              <a:t>қышқылдарының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синтезін</a:t>
            </a:r>
            <a:r>
              <a:rPr lang="ru-RU" sz="1400" dirty="0">
                <a:latin typeface="+mn-lt"/>
              </a:rPr>
              <a:t> де </a:t>
            </a:r>
            <a:r>
              <a:rPr lang="ru-RU" sz="1400" dirty="0" err="1">
                <a:latin typeface="+mn-lt"/>
              </a:rPr>
              <a:t>баяулатады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b="1" i="1" dirty="0" err="1">
                <a:latin typeface="+mn-lt"/>
              </a:rPr>
              <a:t>бактериостатикалық</a:t>
            </a:r>
            <a:r>
              <a:rPr lang="ru-RU" sz="1400" b="1" i="1" dirty="0">
                <a:latin typeface="+mn-lt"/>
              </a:rPr>
              <a:t> </a:t>
            </a:r>
            <a:r>
              <a:rPr lang="ru-RU" sz="1400" b="1" i="1" dirty="0" err="1">
                <a:latin typeface="+mn-lt"/>
              </a:rPr>
              <a:t>әсер</a:t>
            </a:r>
            <a:r>
              <a:rPr lang="ru-RU" sz="1400" i="1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көрсетеді</a:t>
            </a:r>
            <a:r>
              <a:rPr lang="ru-RU" sz="1400" dirty="0">
                <a:latin typeface="+mn-lt"/>
              </a:rPr>
              <a:t>.</a:t>
            </a:r>
          </a:p>
        </p:txBody>
      </p:sp>
      <p:sp>
        <p:nvSpPr>
          <p:cNvPr id="7" name="Номер слайда 9">
            <a:extLst>
              <a:ext uri="{FF2B5EF4-FFF2-40B4-BE49-F238E27FC236}">
                <a16:creationId xmlns:a16="http://schemas.microsoft.com/office/drawing/2014/main" id="{8D663ADF-32F4-8A73-AA6A-91342FFDDC85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2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4748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CA70F-7573-681B-41C5-B318D8B51E8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377759"/>
            <a:ext cx="5029200" cy="457200"/>
          </a:xfrm>
        </p:spPr>
        <p:txBody>
          <a:bodyPr/>
          <a:lstStyle/>
          <a:p>
            <a:r>
              <a:rPr lang="ru-RU" sz="1600" dirty="0" err="1">
                <a:solidFill>
                  <a:srgbClr val="FF0000"/>
                </a:solidFill>
                <a:latin typeface="+mj-lt"/>
              </a:rPr>
              <a:t>Сульфадиазин</a:t>
            </a:r>
            <a:r>
              <a:rPr lang="ru-RU" sz="1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600" b="0" dirty="0">
                <a:solidFill>
                  <a:schemeClr val="tx1"/>
                </a:solidFill>
                <a:latin typeface="+mj-lt"/>
              </a:rPr>
              <a:t>(2-аминопиримидиннің </a:t>
            </a:r>
            <a:r>
              <a:rPr lang="ru-RU" sz="1600" b="0" dirty="0" err="1">
                <a:solidFill>
                  <a:schemeClr val="tx1"/>
                </a:solidFill>
                <a:latin typeface="+mj-lt"/>
              </a:rPr>
              <a:t>сульфамиді</a:t>
            </a:r>
            <a:r>
              <a:rPr lang="ru-RU" sz="1600" b="0" dirty="0">
                <a:solidFill>
                  <a:schemeClr val="tx1"/>
                </a:solidFill>
                <a:latin typeface="+mj-lt"/>
              </a:rPr>
              <a:t>)</a:t>
            </a:r>
            <a:endParaRPr lang="ru-KZ" sz="1600" b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929C69-14B3-05ED-9256-2E3E3245A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2934384"/>
            <a:ext cx="5334000" cy="646331"/>
          </a:xfrm>
        </p:spPr>
        <p:txBody>
          <a:bodyPr/>
          <a:lstStyle/>
          <a:p>
            <a:pPr algn="just"/>
            <a:r>
              <a:rPr lang="ru-RU" sz="1400" dirty="0" err="1">
                <a:latin typeface="+mn-lt"/>
              </a:rPr>
              <a:t>Сульфамидті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препараттардың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антибиотиктердің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бірі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Грам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грам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теріс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микроорганизмдерге</a:t>
            </a:r>
            <a:r>
              <a:rPr lang="ru-RU" sz="1400" dirty="0">
                <a:latin typeface="+mn-lt"/>
              </a:rPr>
              <a:t> – </a:t>
            </a:r>
            <a:r>
              <a:rPr lang="ru-RU" sz="1400" dirty="0" err="1">
                <a:latin typeface="+mn-lt"/>
              </a:rPr>
              <a:t>стрептококтарға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менингококтарға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гонококтарға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пневмококтарға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ішек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таяқшасына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қарсы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белсенділікке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ие</a:t>
            </a:r>
            <a:r>
              <a:rPr lang="ru-RU" sz="1400" dirty="0">
                <a:latin typeface="+mn-lt"/>
              </a:rPr>
              <a:t>.</a:t>
            </a:r>
            <a:endParaRPr lang="ru-KZ" sz="1400" dirty="0">
              <a:latin typeface="+mn-lt"/>
            </a:endParaRPr>
          </a:p>
        </p:txBody>
      </p:sp>
      <p:pic>
        <p:nvPicPr>
          <p:cNvPr id="7" name="Рисунок 6" descr="Изображение выглядит как диаграмма, Шрифт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A8ADC2F-9071-5693-3D1C-A66E4FAA8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63559"/>
            <a:ext cx="4283768" cy="150819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214D26-5E1A-2339-96A5-A756E4B24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271838"/>
            <a:ext cx="3246246" cy="1293462"/>
          </a:xfrm>
          <a:prstGeom prst="rect">
            <a:avLst/>
          </a:prstGeom>
        </p:spPr>
      </p:pic>
      <p:sp>
        <p:nvSpPr>
          <p:cNvPr id="5" name="Номер слайда 9">
            <a:extLst>
              <a:ext uri="{FF2B5EF4-FFF2-40B4-BE49-F238E27FC236}">
                <a16:creationId xmlns:a16="http://schemas.microsoft.com/office/drawing/2014/main" id="{96F248C9-5369-03B0-946A-6EFCE221421A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3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058156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E68C413-897D-4CC1-A478-D200ABAB0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41132"/>
            <a:ext cx="62293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E8E27E-A4E7-1CF6-1750-4FD9B6851579}"/>
              </a:ext>
            </a:extLst>
          </p:cNvPr>
          <p:cNvSpPr txBox="1"/>
          <p:nvPr/>
        </p:nvSpPr>
        <p:spPr>
          <a:xfrm>
            <a:off x="762000" y="1362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Сульфадиазин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алу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жолы</a:t>
            </a:r>
            <a:endParaRPr lang="ru-KZ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A4920D-60CA-B0BA-B70C-9F879C174AB0}"/>
              </a:ext>
            </a:extLst>
          </p:cNvPr>
          <p:cNvSpPr txBox="1"/>
          <p:nvPr/>
        </p:nvSpPr>
        <p:spPr>
          <a:xfrm>
            <a:off x="762000" y="727188"/>
            <a:ext cx="61531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 err="1">
                <a:latin typeface="+mn-lt"/>
              </a:rPr>
              <a:t>Алмастырылған</a:t>
            </a:r>
            <a:r>
              <a:rPr lang="ru-RU" sz="1200" dirty="0">
                <a:latin typeface="+mn-lt"/>
              </a:rPr>
              <a:t> бензол </a:t>
            </a:r>
            <a:r>
              <a:rPr lang="ru-RU" sz="1200" dirty="0" err="1">
                <a:latin typeface="+mn-lt"/>
              </a:rPr>
              <a:t>тобы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үшін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жақсы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бастапқы</a:t>
            </a:r>
            <a:r>
              <a:rPr lang="ru-RU" sz="1200" dirty="0">
                <a:latin typeface="+mn-lt"/>
              </a:rPr>
              <a:t> материал - анилин, ал </a:t>
            </a:r>
            <a:r>
              <a:rPr lang="ru-RU" sz="1200" dirty="0" err="1">
                <a:latin typeface="+mn-lt"/>
              </a:rPr>
              <a:t>екі</a:t>
            </a:r>
            <a:r>
              <a:rPr lang="ru-RU" sz="1200" dirty="0">
                <a:latin typeface="+mn-lt"/>
              </a:rPr>
              <a:t> азот атомы бар </a:t>
            </a:r>
            <a:r>
              <a:rPr lang="ru-RU" sz="1200" dirty="0" err="1">
                <a:latin typeface="+mn-lt"/>
              </a:rPr>
              <a:t>гетероциклді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түзу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үшін</a:t>
            </a:r>
            <a:r>
              <a:rPr lang="ru-RU" sz="1200" dirty="0">
                <a:latin typeface="+mn-lt"/>
              </a:rPr>
              <a:t> мочевина мен 1,3-диальдегид </a:t>
            </a:r>
            <a:r>
              <a:rPr lang="ru-RU" sz="1200" dirty="0" err="1">
                <a:latin typeface="+mn-lt"/>
              </a:rPr>
              <a:t>қосылысын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жақсы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өнімділікпен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пайдалануға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болады</a:t>
            </a:r>
            <a:r>
              <a:rPr lang="ru-RU" sz="1200" dirty="0">
                <a:latin typeface="+mn-lt"/>
              </a:rPr>
              <a:t>.</a:t>
            </a:r>
            <a:endParaRPr lang="ru-KZ" sz="1200" dirty="0">
              <a:latin typeface="+mn-lt"/>
            </a:endParaRPr>
          </a:p>
        </p:txBody>
      </p:sp>
      <p:sp>
        <p:nvSpPr>
          <p:cNvPr id="7" name="Номер слайда 9">
            <a:extLst>
              <a:ext uri="{FF2B5EF4-FFF2-40B4-BE49-F238E27FC236}">
                <a16:creationId xmlns:a16="http://schemas.microsoft.com/office/drawing/2014/main" id="{C582C37D-68C5-84A5-0448-C089C8DF7FCD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4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26251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695C11F-70D7-7087-0460-FE6AC7A42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47750"/>
            <a:ext cx="589597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0A480D-4EB5-1F82-B7AD-8F3768F27BD0}"/>
              </a:ext>
            </a:extLst>
          </p:cNvPr>
          <p:cNvSpPr txBox="1"/>
          <p:nvPr/>
        </p:nvSpPr>
        <p:spPr>
          <a:xfrm>
            <a:off x="762000" y="1362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Сульфатиазол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алу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жолы</a:t>
            </a:r>
            <a:endParaRPr lang="ru-KZ" b="1" dirty="0"/>
          </a:p>
        </p:txBody>
      </p:sp>
      <p:sp>
        <p:nvSpPr>
          <p:cNvPr id="4" name="Номер слайда 9">
            <a:extLst>
              <a:ext uri="{FF2B5EF4-FFF2-40B4-BE49-F238E27FC236}">
                <a16:creationId xmlns:a16="http://schemas.microsoft.com/office/drawing/2014/main" id="{980AA49E-1C0D-7A60-BA79-B1257E48BD43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5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106673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EE601DB8-1F81-7427-4B38-4F50DCBD3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71550"/>
            <a:ext cx="67437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467193-DD57-784D-15A1-31769EED5F81}"/>
              </a:ext>
            </a:extLst>
          </p:cNvPr>
          <p:cNvSpPr txBox="1"/>
          <p:nvPr/>
        </p:nvSpPr>
        <p:spPr>
          <a:xfrm>
            <a:off x="762000" y="1362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Сульфапиридин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алу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жолы</a:t>
            </a:r>
            <a:endParaRPr lang="ru-KZ" b="1" dirty="0"/>
          </a:p>
        </p:txBody>
      </p:sp>
      <p:sp>
        <p:nvSpPr>
          <p:cNvPr id="4" name="Номер слайда 9">
            <a:extLst>
              <a:ext uri="{FF2B5EF4-FFF2-40B4-BE49-F238E27FC236}">
                <a16:creationId xmlns:a16="http://schemas.microsoft.com/office/drawing/2014/main" id="{980AA49E-1C0D-7A60-BA79-B1257E48BD43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6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65864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A8BF6FE-EA1B-45FC-8163-B9D4FD730D2F}"/>
              </a:ext>
            </a:extLst>
          </p:cNvPr>
          <p:cNvSpPr txBox="1"/>
          <p:nvPr/>
        </p:nvSpPr>
        <p:spPr>
          <a:xfrm>
            <a:off x="381000" y="209550"/>
            <a:ext cx="7010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sz="1600" b="1" dirty="0">
                <a:solidFill>
                  <a:srgbClr val="C00000"/>
                </a:solidFill>
                <a:latin typeface="+mj-lt"/>
              </a:rPr>
              <a:t>Никотин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қышқылы</a:t>
            </a:r>
            <a:r>
              <a:rPr lang="ru-KZ" sz="1600" b="1" dirty="0">
                <a:solidFill>
                  <a:srgbClr val="C00000"/>
                </a:solidFill>
                <a:latin typeface="+mj-lt"/>
              </a:rPr>
              <a:t> мен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изоникотин</a:t>
            </a:r>
            <a:r>
              <a:rPr lang="ru-KZ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қышқылы</a:t>
            </a:r>
            <a:r>
              <a:rPr lang="ru-KZ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және</a:t>
            </a:r>
            <a:r>
              <a:rPr lang="ru-KZ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олардың</a:t>
            </a:r>
            <a:r>
              <a:rPr lang="ru-KZ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j-lt"/>
              </a:rPr>
              <a:t>туындылары</a:t>
            </a:r>
            <a:endParaRPr lang="ru-KZ" sz="1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059E3E-B0B8-A133-8EA8-3D2165D72D49}"/>
              </a:ext>
            </a:extLst>
          </p:cNvPr>
          <p:cNvSpPr txBox="1"/>
          <p:nvPr/>
        </p:nvSpPr>
        <p:spPr>
          <a:xfrm>
            <a:off x="381000" y="740564"/>
            <a:ext cx="731520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KZ" sz="1400" dirty="0">
                <a:latin typeface="+mn-lt"/>
              </a:rPr>
              <a:t>Никотин </a:t>
            </a:r>
            <a:r>
              <a:rPr lang="ru-KZ" sz="1400" dirty="0" err="1">
                <a:latin typeface="+mn-lt"/>
              </a:rPr>
              <a:t>қышқылы</a:t>
            </a:r>
            <a:r>
              <a:rPr lang="ru-KZ" sz="1400" dirty="0">
                <a:latin typeface="+mn-lt"/>
              </a:rPr>
              <a:t> мен </a:t>
            </a:r>
            <a:r>
              <a:rPr lang="ru-KZ" sz="1400" dirty="0" err="1">
                <a:latin typeface="+mn-lt"/>
              </a:rPr>
              <a:t>оның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амиді</a:t>
            </a:r>
            <a:r>
              <a:rPr lang="ru-KZ" sz="1400" dirty="0">
                <a:latin typeface="+mn-lt"/>
              </a:rPr>
              <a:t> — никотинамид — РР </a:t>
            </a:r>
            <a:r>
              <a:rPr lang="ru-KZ" sz="1400" dirty="0" err="1">
                <a:latin typeface="+mn-lt"/>
              </a:rPr>
              <a:t>дәруменінің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екі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түрі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ретінде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белгілі</a:t>
            </a:r>
            <a:r>
              <a:rPr lang="ru-KZ" sz="1400" dirty="0">
                <a:latin typeface="+mn-lt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KZ" sz="1400" dirty="0">
                <a:latin typeface="+mn-lt"/>
              </a:rPr>
              <a:t>Никотинамид </a:t>
            </a:r>
            <a:r>
              <a:rPr lang="ru-KZ" sz="1400" dirty="0" err="1">
                <a:latin typeface="+mn-lt"/>
              </a:rPr>
              <a:t>ағзадағы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тотығу-тотықсыздану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үдерістеріне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жауап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беретін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ферменттік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жүйелердің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құрамдас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бөлігі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болып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табылады</a:t>
            </a:r>
            <a:r>
              <a:rPr lang="ru-KZ" sz="1400" dirty="0">
                <a:latin typeface="+mn-lt"/>
              </a:rPr>
              <a:t>,</a:t>
            </a:r>
            <a:r>
              <a:rPr lang="kk-KZ" sz="1400" dirty="0">
                <a:latin typeface="+mn-lt"/>
              </a:rPr>
              <a:t> </a:t>
            </a:r>
            <a:r>
              <a:rPr lang="ru-KZ" sz="1400" dirty="0">
                <a:latin typeface="+mn-lt"/>
              </a:rPr>
              <a:t>ал никотин </a:t>
            </a:r>
            <a:r>
              <a:rPr lang="ru-KZ" sz="1400" dirty="0" err="1">
                <a:latin typeface="+mn-lt"/>
              </a:rPr>
              <a:t>қышқылының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диэтиламиді</a:t>
            </a:r>
            <a:r>
              <a:rPr lang="ru-KZ" sz="1400" dirty="0">
                <a:latin typeface="+mn-lt"/>
              </a:rPr>
              <a:t> — кордиамин — </a:t>
            </a:r>
            <a:r>
              <a:rPr lang="ru-KZ" sz="1400" dirty="0" err="1">
                <a:latin typeface="+mn-lt"/>
              </a:rPr>
              <a:t>орталық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жүйке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жүйесінің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тиімді</a:t>
            </a:r>
            <a:r>
              <a:rPr lang="ru-KZ" sz="1400" dirty="0">
                <a:latin typeface="+mn-lt"/>
              </a:rPr>
              <a:t> стимуляторы </a:t>
            </a:r>
            <a:r>
              <a:rPr lang="ru-KZ" sz="1400" dirty="0" err="1">
                <a:latin typeface="+mn-lt"/>
              </a:rPr>
              <a:t>болып</a:t>
            </a:r>
            <a:r>
              <a:rPr lang="ru-KZ" sz="1400" dirty="0">
                <a:latin typeface="+mn-lt"/>
              </a:rPr>
              <a:t> </a:t>
            </a:r>
            <a:r>
              <a:rPr lang="ru-KZ" sz="1400" dirty="0" err="1">
                <a:latin typeface="+mn-lt"/>
              </a:rPr>
              <a:t>саналады</a:t>
            </a:r>
            <a:r>
              <a:rPr lang="ru-KZ" sz="1600" dirty="0"/>
              <a:t>.</a:t>
            </a:r>
          </a:p>
        </p:txBody>
      </p:sp>
      <p:pic>
        <p:nvPicPr>
          <p:cNvPr id="3074" name="Picture 2" descr="ВИТАМИН В5 - Биохимия животных">
            <a:extLst>
              <a:ext uri="{FF2B5EF4-FFF2-40B4-BE49-F238E27FC236}">
                <a16:creationId xmlns:a16="http://schemas.microsoft.com/office/drawing/2014/main" id="{8C876F1A-EF03-B8E9-B3E0-D9CB6CC38F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76"/>
          <a:stretch>
            <a:fillRect/>
          </a:stretch>
        </p:blipFill>
        <p:spPr bwMode="auto">
          <a:xfrm>
            <a:off x="914400" y="2477963"/>
            <a:ext cx="4114800" cy="1321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9">
            <a:extLst>
              <a:ext uri="{FF2B5EF4-FFF2-40B4-BE49-F238E27FC236}">
                <a16:creationId xmlns:a16="http://schemas.microsoft.com/office/drawing/2014/main" id="{0707B582-DEF5-776C-48B3-D0FDD6EDF65C}"/>
              </a:ext>
            </a:extLst>
          </p:cNvPr>
          <p:cNvSpPr txBox="1">
            <a:spLocks/>
          </p:cNvSpPr>
          <p:nvPr/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kern="0"/>
            </a:defPPr>
          </a:lstStyle>
          <a:p>
            <a:pPr algn="r" rtl="0"/>
            <a:fld id="{00000000-1234-1234-1234-123412341234}" type="slidenum">
              <a:rPr lang="ru" smtClean="0"/>
              <a:pPr algn="r" rtl="0"/>
              <a:t>7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73180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995CAB7-5419-83B9-04DA-90CAC021225B}"/>
              </a:ext>
            </a:extLst>
          </p:cNvPr>
          <p:cNvSpPr txBox="1"/>
          <p:nvPr/>
        </p:nvSpPr>
        <p:spPr>
          <a:xfrm>
            <a:off x="762000" y="177293"/>
            <a:ext cx="4114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>
                <a:solidFill>
                  <a:srgbClr val="C00000"/>
                </a:solidFill>
                <a:latin typeface="+mj-lt"/>
              </a:rPr>
              <a:t>Никотин </a:t>
            </a:r>
            <a:r>
              <a:rPr lang="ru-KZ" b="1" dirty="0" err="1">
                <a:solidFill>
                  <a:srgbClr val="C00000"/>
                </a:solidFill>
                <a:latin typeface="+mj-lt"/>
              </a:rPr>
              <a:t>қышқылының</a:t>
            </a:r>
            <a:r>
              <a:rPr lang="ru-KZ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KZ" b="1" dirty="0" err="1">
                <a:solidFill>
                  <a:srgbClr val="C00000"/>
                </a:solidFill>
                <a:latin typeface="+mj-lt"/>
              </a:rPr>
              <a:t>синтезі</a:t>
            </a:r>
            <a:endParaRPr lang="ru-KZ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C126EE-E5BA-0356-45A9-DC0833A63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52550"/>
            <a:ext cx="5257800" cy="14787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714178-2748-BB2D-8AC6-11AB274E4460}"/>
              </a:ext>
            </a:extLst>
          </p:cNvPr>
          <p:cNvSpPr txBox="1"/>
          <p:nvPr/>
        </p:nvSpPr>
        <p:spPr>
          <a:xfrm>
            <a:off x="685800" y="590550"/>
            <a:ext cx="6400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n-lt"/>
              </a:rPr>
              <a:t>Никотин </a:t>
            </a:r>
            <a:r>
              <a:rPr lang="ru-RU" sz="1200" dirty="0" err="1">
                <a:latin typeface="+mn-lt"/>
              </a:rPr>
              <a:t>қышқылын</a:t>
            </a:r>
            <a:r>
              <a:rPr lang="ru-RU" sz="1200" dirty="0">
                <a:latin typeface="+mn-lt"/>
              </a:rPr>
              <a:t> (3-пиридинкарбон </a:t>
            </a:r>
            <a:r>
              <a:rPr lang="ru-RU" sz="1200" dirty="0" err="1">
                <a:latin typeface="+mn-lt"/>
              </a:rPr>
              <a:t>қышқылы</a:t>
            </a:r>
            <a:r>
              <a:rPr lang="ru-RU" sz="1200" dirty="0">
                <a:latin typeface="+mn-lt"/>
              </a:rPr>
              <a:t>, РР </a:t>
            </a:r>
            <a:r>
              <a:rPr lang="ru-RU" sz="1200" dirty="0" err="1">
                <a:latin typeface="+mn-lt"/>
              </a:rPr>
              <a:t>дәрумені</a:t>
            </a:r>
            <a:r>
              <a:rPr lang="ru-RU" sz="1200" dirty="0">
                <a:latin typeface="+mn-lt"/>
              </a:rPr>
              <a:t>) </a:t>
            </a:r>
            <a:r>
              <a:rPr lang="el-GR" sz="1200" dirty="0">
                <a:latin typeface="+mn-lt"/>
              </a:rPr>
              <a:t>β-</a:t>
            </a:r>
            <a:r>
              <a:rPr lang="ru-RU" sz="1200" dirty="0" err="1">
                <a:latin typeface="+mn-lt"/>
              </a:rPr>
              <a:t>пиколинді</a:t>
            </a:r>
            <a:r>
              <a:rPr lang="ru-RU" sz="1200" dirty="0">
                <a:latin typeface="+mn-lt"/>
              </a:rPr>
              <a:t> (3-метилпиридин) калий </a:t>
            </a:r>
            <a:r>
              <a:rPr lang="ru-RU" sz="1200" dirty="0" err="1">
                <a:latin typeface="+mn-lt"/>
              </a:rPr>
              <a:t>перманганатын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қоса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алғанда</a:t>
            </a:r>
            <a:r>
              <a:rPr lang="ru-RU" sz="1200" dirty="0">
                <a:latin typeface="+mn-lt"/>
              </a:rPr>
              <a:t>, </a:t>
            </a:r>
            <a:r>
              <a:rPr lang="ru-RU" sz="1200" dirty="0" err="1">
                <a:latin typeface="+mn-lt"/>
              </a:rPr>
              <a:t>әртүрлі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тотықтырғыш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заттармен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сілтілі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ортада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тотықтыру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арқылы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алуға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болады</a:t>
            </a:r>
            <a:r>
              <a:rPr lang="ru-RU" sz="1200" dirty="0">
                <a:latin typeface="+mn-lt"/>
              </a:rPr>
              <a:t>, </a:t>
            </a:r>
            <a:r>
              <a:rPr lang="ru-RU" sz="1200" dirty="0" err="1">
                <a:latin typeface="+mn-lt"/>
              </a:rPr>
              <a:t>кейіннен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қышқылданады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және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өнімділігі</a:t>
            </a:r>
            <a:r>
              <a:rPr lang="ru-RU" sz="1200" dirty="0">
                <a:latin typeface="+mn-lt"/>
              </a:rPr>
              <a:t> 90%-</a:t>
            </a:r>
            <a:r>
              <a:rPr lang="ru-RU" sz="1200" dirty="0" err="1">
                <a:latin typeface="+mn-lt"/>
              </a:rPr>
              <a:t>ға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дейін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жетеді</a:t>
            </a:r>
            <a:r>
              <a:rPr lang="ru-RU" sz="1200" dirty="0">
                <a:latin typeface="+mn-lt"/>
              </a:rPr>
              <a:t>.</a:t>
            </a:r>
            <a:endParaRPr lang="ru-KZ" sz="12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F3BE2D-7DF5-E191-6296-5EF1ACC1D78E}"/>
              </a:ext>
            </a:extLst>
          </p:cNvPr>
          <p:cNvSpPr txBox="1"/>
          <p:nvPr/>
        </p:nvSpPr>
        <p:spPr>
          <a:xfrm>
            <a:off x="685800" y="2972925"/>
            <a:ext cx="6400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n-lt"/>
              </a:rPr>
              <a:t>Никотин </a:t>
            </a:r>
            <a:r>
              <a:rPr lang="ru-RU" sz="1200" dirty="0" err="1">
                <a:latin typeface="+mn-lt"/>
              </a:rPr>
              <a:t>қышқылы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тотығу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аминдеуі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арқылы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амид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ретінде</a:t>
            </a:r>
            <a:r>
              <a:rPr lang="ru-RU" sz="1200" dirty="0">
                <a:latin typeface="+mn-lt"/>
              </a:rPr>
              <a:t> де </a:t>
            </a:r>
            <a:r>
              <a:rPr lang="ru-RU" sz="1200" dirty="0" err="1">
                <a:latin typeface="+mn-lt"/>
              </a:rPr>
              <a:t>өндіріледі</a:t>
            </a:r>
            <a:r>
              <a:rPr lang="ru-RU" sz="1200" dirty="0">
                <a:latin typeface="+mn-lt"/>
              </a:rPr>
              <a:t>. </a:t>
            </a:r>
            <a:r>
              <a:rPr lang="ru-RU" sz="1200" dirty="0" err="1">
                <a:latin typeface="+mn-lt"/>
              </a:rPr>
              <a:t>Бұл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әдіс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сирек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кездесетін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және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қымбат</a:t>
            </a:r>
            <a:r>
              <a:rPr lang="ru-RU" sz="1200" dirty="0">
                <a:latin typeface="+mn-lt"/>
              </a:rPr>
              <a:t> калий </a:t>
            </a:r>
            <a:r>
              <a:rPr lang="ru-RU" sz="1200" dirty="0" err="1">
                <a:latin typeface="+mn-lt"/>
              </a:rPr>
              <a:t>перманганатын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қажет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етпейді</a:t>
            </a:r>
            <a:r>
              <a:rPr lang="ru-RU" sz="1200" dirty="0">
                <a:latin typeface="+mn-lt"/>
              </a:rPr>
              <a:t>. Процесс </a:t>
            </a:r>
            <a:r>
              <a:rPr lang="ru-RU" sz="1200" dirty="0" err="1">
                <a:latin typeface="+mn-lt"/>
              </a:rPr>
              <a:t>үздіксіз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жүреді</a:t>
            </a:r>
            <a:r>
              <a:rPr lang="ru-RU" sz="1200" dirty="0">
                <a:latin typeface="+mn-lt"/>
              </a:rPr>
              <a:t>:</a:t>
            </a:r>
            <a:endParaRPr lang="ru-KZ" sz="1200" dirty="0">
              <a:latin typeface="+mn-lt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E807B87-0E5A-C658-EFE7-8F354C422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576209"/>
            <a:ext cx="4694017" cy="1281541"/>
          </a:xfrm>
          <a:prstGeom prst="rect">
            <a:avLst/>
          </a:prstGeom>
        </p:spPr>
      </p:pic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3C520A5F-E904-1FFB-4143-A3F4E3148C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8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62054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0A67B5-D9BC-E7B2-F3D6-25D023590544}"/>
              </a:ext>
            </a:extLst>
          </p:cNvPr>
          <p:cNvSpPr txBox="1"/>
          <p:nvPr/>
        </p:nvSpPr>
        <p:spPr>
          <a:xfrm>
            <a:off x="457200" y="209550"/>
            <a:ext cx="6705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600" b="1" dirty="0" err="1">
                <a:solidFill>
                  <a:srgbClr val="C00000"/>
                </a:solidFill>
                <a:latin typeface="+mn-lt"/>
              </a:rPr>
              <a:t>Изоникотин</a:t>
            </a:r>
            <a:r>
              <a:rPr lang="ru-KZ" sz="16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n-lt"/>
              </a:rPr>
              <a:t>қышқылының</a:t>
            </a:r>
            <a:r>
              <a:rPr lang="ru-KZ" sz="16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KZ" sz="1600" b="1" dirty="0" err="1">
                <a:solidFill>
                  <a:srgbClr val="C00000"/>
                </a:solidFill>
                <a:latin typeface="+mn-lt"/>
              </a:rPr>
              <a:t>туындылары</a:t>
            </a:r>
            <a:endParaRPr lang="ru-KZ" sz="1600" b="1" dirty="0">
              <a:solidFill>
                <a:srgbClr val="C00000"/>
              </a:solidFill>
              <a:latin typeface="+mn-lt"/>
            </a:endParaRPr>
          </a:p>
          <a:p>
            <a:endParaRPr lang="ru-KZ" sz="1600" dirty="0">
              <a:latin typeface="+mn-lt"/>
            </a:endParaRPr>
          </a:p>
          <a:p>
            <a:r>
              <a:rPr lang="ru-KZ" sz="1600" dirty="0" err="1">
                <a:latin typeface="+mn-lt"/>
              </a:rPr>
              <a:t>Изоникотин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қышқылының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негізінде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туберкулезге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қарсы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дәрілер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синтезделген</a:t>
            </a:r>
            <a:r>
              <a:rPr lang="ru-KZ" sz="1600" dirty="0">
                <a:latin typeface="+mn-lt"/>
              </a:rPr>
              <a:t> — </a:t>
            </a:r>
            <a:r>
              <a:rPr lang="ru-KZ" sz="1600" dirty="0" err="1">
                <a:latin typeface="+mn-lt"/>
              </a:rPr>
              <a:t>бұл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қышқылдың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гидразиді</a:t>
            </a:r>
            <a:r>
              <a:rPr lang="ru-KZ" sz="1600" dirty="0">
                <a:latin typeface="+mn-lt"/>
              </a:rPr>
              <a:t> изониазид (</a:t>
            </a:r>
            <a:r>
              <a:rPr lang="ru-KZ" sz="1600" dirty="0" err="1">
                <a:latin typeface="+mn-lt"/>
              </a:rPr>
              <a:t>тубазид</a:t>
            </a:r>
            <a:r>
              <a:rPr lang="ru-KZ" sz="1600" dirty="0">
                <a:latin typeface="+mn-lt"/>
              </a:rPr>
              <a:t>) </a:t>
            </a:r>
            <a:r>
              <a:rPr lang="ru-KZ" sz="1600" dirty="0" err="1">
                <a:latin typeface="+mn-lt"/>
              </a:rPr>
              <a:t>және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оның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туындысы</a:t>
            </a:r>
            <a:r>
              <a:rPr lang="ru-KZ" sz="1600" dirty="0">
                <a:latin typeface="+mn-lt"/>
              </a:rPr>
              <a:t> </a:t>
            </a:r>
            <a:r>
              <a:rPr lang="ru-KZ" sz="1600" dirty="0" err="1">
                <a:latin typeface="+mn-lt"/>
              </a:rPr>
              <a:t>фтивазид</a:t>
            </a:r>
            <a:r>
              <a:rPr lang="ru-KZ" sz="1600" dirty="0"/>
              <a:t>.</a:t>
            </a:r>
          </a:p>
        </p:txBody>
      </p:sp>
      <p:pic>
        <p:nvPicPr>
          <p:cNvPr id="6" name="Рисунок 5" descr="Изображение выглядит как текст, Имущество общего назначения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085B71A-3057-AAFB-84CD-10ED95C24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0" y="1657350"/>
            <a:ext cx="5426400" cy="302256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77F44A6-0F73-778A-DCCF-F4A3F57E11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9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4724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</TotalTime>
  <Words>711</Words>
  <Application>Microsoft Office PowerPoint</Application>
  <PresentationFormat>Экран (16:9)</PresentationFormat>
  <Paragraphs>59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Microsoft Sans Serif</vt:lpstr>
      <vt:lpstr>Office Theme</vt:lpstr>
      <vt:lpstr>Азоты бар гетероциклдердің негізінде фармацевтикалық препараттарды синтездеу</vt:lpstr>
      <vt:lpstr>Презентация PowerPoint</vt:lpstr>
      <vt:lpstr>Сульфадиазин (2-аминопиримидиннің сульфамиді)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Дəріс 14</dc:title>
  <dc:creator>user</dc:creator>
  <cp:lastModifiedBy>Берганаева Гульзат</cp:lastModifiedBy>
  <cp:revision>70</cp:revision>
  <dcterms:created xsi:type="dcterms:W3CDTF">2024-03-09T02:53:14Z</dcterms:created>
  <dcterms:modified xsi:type="dcterms:W3CDTF">2025-11-03T03:45:34Z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